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480D3D-F546-401F-80E4-D01E0A5891BC}" type="datetimeFigureOut">
              <a:rPr lang="pl-PL" smtClean="0"/>
              <a:t>2015-09-16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E01DE-EC7D-4023-9A47-C77D25697133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Marcin Wojnowski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Urządzenie </a:t>
            </a:r>
            <a:r>
              <a:rPr lang="pl-PL" dirty="0" err="1" smtClean="0"/>
              <a:t>wej</a:t>
            </a:r>
            <a:r>
              <a:rPr lang="pl-PL" dirty="0" smtClean="0"/>
              <a:t>/wyj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399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Urządzenia wejścia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err="1" smtClean="0"/>
              <a:t>Touchpad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8653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wyjścia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622032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Drukarka</a:t>
            </a:r>
            <a:r>
              <a:rPr lang="pl-PL" dirty="0"/>
              <a:t> - (ang. </a:t>
            </a:r>
            <a:r>
              <a:rPr lang="pl-PL" i="1" dirty="0" err="1"/>
              <a:t>printer</a:t>
            </a:r>
            <a:r>
              <a:rPr lang="pl-PL" dirty="0"/>
              <a:t>) służy do przenoszenia efektów pracy komputera na arkusz papieru, folię albo dowolny inny materiał, na którym drukarka może drukować. Ze względu na metodę druku dzielimy je głównie na trzy rodzaje: laserowe, atramentowe, igłowe.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8194" name="Picture 2" descr="C:\Users\Marcin\Desktop\dr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317243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129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wyjścia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901952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Monitor</a:t>
            </a:r>
            <a:r>
              <a:rPr lang="pl-PL" dirty="0"/>
              <a:t> – jest to podstawowe urządzenie do wyprowadzania informacji z komputera. Może pracować w trybie tzw. graficznym (wyświetla znaki) lub w trybie graficznym (obraz składa się z punktów). </a:t>
            </a:r>
          </a:p>
        </p:txBody>
      </p:sp>
      <p:pic>
        <p:nvPicPr>
          <p:cNvPr id="9219" name="Picture 3" descr="C:\Users\Marcin\Desktop\m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01008"/>
            <a:ext cx="3517677" cy="255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142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Urządzenia wyjścia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613920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Głośniki</a:t>
            </a:r>
            <a:r>
              <a:rPr lang="pl-PL" dirty="0"/>
              <a:t> – urządzenie wyjścia podłączane do karty dźwiękowej, służące do „wyprowadzania” dźwięków z komputera.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42" name="Picture 2" descr="C:\Users\Marcin\Desktop\gl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162" y="3140968"/>
            <a:ext cx="340401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682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wyjścia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61992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Ploter</a:t>
            </a:r>
            <a:r>
              <a:rPr lang="pl-PL" dirty="0"/>
              <a:t> - urządzenie znajdujące zastosowanie w praktyce inżynierskiej. Na podstawie danych przesyłanych z komputera wykreśla on z bardzo wysoką precyzją rysunki techniczne, schematy elektroniczne, projekty.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1266" name="Picture 2" descr="C:\Users\Marcin\Desktop\pl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999" y="3356992"/>
            <a:ext cx="3617565" cy="265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885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wejścia i wyjścia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61992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Modem</a:t>
            </a:r>
            <a:r>
              <a:rPr lang="pl-PL" dirty="0"/>
              <a:t> - </a:t>
            </a:r>
            <a:r>
              <a:rPr lang="pl-PL" dirty="0" smtClean="0"/>
              <a:t> </a:t>
            </a:r>
            <a:r>
              <a:rPr lang="pl-PL" dirty="0"/>
              <a:t>jest urządzeniem peryferyjnym, które przetwarza dane komputerowe na dźwięki. Jest to postać, nadająca się do transmisji za pomocą analogowych dróg łączności, takich jak: linie telefoniczne, łącza radiowe czy </a:t>
            </a:r>
            <a:r>
              <a:rPr lang="pl-PL" dirty="0" smtClean="0"/>
              <a:t>satelitarne.</a:t>
            </a:r>
            <a:endParaRPr lang="pl-PL" dirty="0"/>
          </a:p>
        </p:txBody>
      </p:sp>
      <p:pic>
        <p:nvPicPr>
          <p:cNvPr id="12290" name="Picture 2" descr="C:\Users\Marcin\Desktop\181gdhhbdou7q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9040"/>
            <a:ext cx="4236715" cy="238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375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wejścia i wyjścia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Dysk twardy</a:t>
            </a:r>
          </a:p>
          <a:p>
            <a:r>
              <a:rPr lang="pl-PL" dirty="0" smtClean="0"/>
              <a:t>Napęd dyskietek</a:t>
            </a:r>
          </a:p>
          <a:p>
            <a:r>
              <a:rPr lang="pl-PL" dirty="0" smtClean="0"/>
              <a:t>Napęd DVD</a:t>
            </a:r>
          </a:p>
          <a:p>
            <a:r>
              <a:rPr lang="pl-PL" dirty="0" err="1" smtClean="0"/>
              <a:t>Pendrive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4762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Pytania powtórzeniowe:</a:t>
            </a:r>
          </a:p>
          <a:p>
            <a:pPr marL="0" indent="0">
              <a:buNone/>
            </a:pPr>
            <a:r>
              <a:rPr lang="pl-PL" dirty="0"/>
              <a:t>1. Omów przeznaczenie wybranego przez siebie urządzenia. Do jakiej grupy można je zaliczyć?</a:t>
            </a:r>
          </a:p>
          <a:p>
            <a:pPr marL="0" indent="0">
              <a:buNone/>
            </a:pPr>
            <a:r>
              <a:rPr lang="pl-PL" b="1" i="1" dirty="0"/>
              <a:t>Praca domowa: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Napisz, jakie urządzenia we-wy posiadasz w domu? Podaj ich dokładne nazwy oraz przyporządkuj do poszczególnych grup.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9793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Urządzenia wejścia/wyjścia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Pracę komputera możemy podzielić na trzy etapy:</a:t>
            </a:r>
          </a:p>
          <a:p>
            <a:r>
              <a:rPr lang="pl-PL" dirty="0" smtClean="0"/>
              <a:t>Wprowadzanie danych</a:t>
            </a:r>
          </a:p>
          <a:p>
            <a:r>
              <a:rPr lang="pl-PL" dirty="0" smtClean="0"/>
              <a:t>Przetwarzanie danych</a:t>
            </a:r>
          </a:p>
          <a:p>
            <a:r>
              <a:rPr lang="pl-PL" dirty="0" smtClean="0"/>
              <a:t>Prezentowanie wyników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Wprowadzanie danych jest realizowane przez urządzenia </a:t>
            </a:r>
            <a:r>
              <a:rPr lang="pl-PL" b="1" dirty="0" smtClean="0"/>
              <a:t>wejściowe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W celu zaprezentowania naszych wyników pracy korzystamy z urządzeń </a:t>
            </a:r>
            <a:r>
              <a:rPr lang="pl-PL" b="1" dirty="0" smtClean="0"/>
              <a:t>wyjściowych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Urządzenia zewnętrzne (</a:t>
            </a:r>
            <a:r>
              <a:rPr lang="pl-PL" dirty="0" err="1" smtClean="0"/>
              <a:t>wej</a:t>
            </a:r>
            <a:r>
              <a:rPr lang="pl-PL" dirty="0" smtClean="0"/>
              <a:t>/wyj) nazywamy </a:t>
            </a:r>
            <a:r>
              <a:rPr lang="pl-PL" b="1" dirty="0" smtClean="0"/>
              <a:t>urządzeniami peryferyjnymi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29189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Urządzenia wejścia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38056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/>
              <a:t>Klawiatura</a:t>
            </a:r>
            <a:r>
              <a:rPr lang="pl-PL" dirty="0"/>
              <a:t> to podstawowe urządzenie wejściowe służące do porozumiewania się z komputerem. Uderzając w jej klawisze, wprowadzamy do komputera polecenia i teksty, a efekt naszej pracy wyświetlany jest na monitorze.</a:t>
            </a:r>
          </a:p>
        </p:txBody>
      </p:sp>
      <p:pic>
        <p:nvPicPr>
          <p:cNvPr id="1026" name="Picture 2" descr="C:\Users\Marcin\Desktop\klawi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625974"/>
            <a:ext cx="4149130" cy="1478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959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wejścia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206208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Mysz</a:t>
            </a:r>
            <a:r>
              <a:rPr lang="pl-PL" dirty="0"/>
              <a:t> nazywamy urządzeniem wejściowym, gdyż umożliwia nam </a:t>
            </a:r>
            <a:r>
              <a:rPr lang="pl-PL" dirty="0" smtClean="0"/>
              <a:t>wydawanie </a:t>
            </a:r>
            <a:r>
              <a:rPr lang="pl-PL" dirty="0"/>
              <a:t>komputerowi </a:t>
            </a:r>
            <a:r>
              <a:rPr lang="pl-PL" dirty="0" smtClean="0"/>
              <a:t>poleceń za pomocą kursora na ekranie monitora.</a:t>
            </a:r>
          </a:p>
          <a:p>
            <a:pPr marL="0" indent="0">
              <a:buNone/>
            </a:pPr>
            <a:r>
              <a:rPr lang="pl-PL" dirty="0" smtClean="0"/>
              <a:t>Rodzaje myszek:</a:t>
            </a:r>
          </a:p>
          <a:p>
            <a:r>
              <a:rPr lang="pl-PL" dirty="0"/>
              <a:t>bezprzewodowe - wykorzystujące technologię podczerwieni lub fal radiowych;</a:t>
            </a:r>
          </a:p>
          <a:p>
            <a:r>
              <a:rPr lang="pl-PL" dirty="0"/>
              <a:t>-  </a:t>
            </a:r>
            <a:r>
              <a:rPr lang="pl-PL" dirty="0" smtClean="0"/>
              <a:t>trackball, </a:t>
            </a:r>
            <a:r>
              <a:rPr lang="pl-PL" dirty="0"/>
              <a:t>czyli odwrócona myszka z dużą kulką, którą obraca się palcami, jest przydatna w pracy z aplikacjami wymagającymi dużej precyzji ruchu.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2050" name="Picture 2" descr="C:\Users\Marcin\Desktop\mysz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70106"/>
            <a:ext cx="1440160" cy="133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884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wejścia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829944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Joystick</a:t>
            </a:r>
            <a:r>
              <a:rPr lang="pl-PL" dirty="0"/>
              <a:t> - jest wejściowym urządzeniem peryferyjnym, służącym najczęściej fanom gier komputerowych do sterowania obiektami w grze.</a:t>
            </a:r>
          </a:p>
        </p:txBody>
      </p:sp>
      <p:pic>
        <p:nvPicPr>
          <p:cNvPr id="3074" name="Picture 2" descr="C:\Users\Marcin\Desktop\jo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35131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009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Urządzenia wejścia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334000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Rysownica </a:t>
            </a:r>
            <a:r>
              <a:rPr lang="pl-PL" dirty="0" smtClean="0"/>
              <a:t>zwana również </a:t>
            </a:r>
            <a:r>
              <a:rPr lang="pl-PL" b="1" dirty="0" smtClean="0"/>
              <a:t>tabletem graficznym</a:t>
            </a:r>
          </a:p>
          <a:p>
            <a:pPr marL="0" indent="0">
              <a:buNone/>
            </a:pPr>
            <a:r>
              <a:rPr lang="pl-PL" dirty="0" smtClean="0"/>
              <a:t>Możemy </a:t>
            </a:r>
            <a:r>
              <a:rPr lang="pl-PL" dirty="0"/>
              <a:t>na tablecie rysować jak na kartce papieru - z tym, że obrazek powstaje nie na tablecie, a na ekranie monitora. Rysowanie za pomocą tabletu jest prostsze niż przy użyciu tradycyjnej myszki.</a:t>
            </a:r>
          </a:p>
        </p:txBody>
      </p:sp>
      <p:pic>
        <p:nvPicPr>
          <p:cNvPr id="4098" name="Picture 2" descr="C:\Users\Marcin\Desktop\tab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77072"/>
            <a:ext cx="2837932" cy="196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19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wejścia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774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Skaner</a:t>
            </a:r>
            <a:r>
              <a:rPr lang="pl-PL" dirty="0" smtClean="0"/>
              <a:t> służy </a:t>
            </a:r>
            <a:r>
              <a:rPr lang="pl-PL" dirty="0"/>
              <a:t>do wczytywania obrazów (rysunków, fotografii, tekstu, pisma odręcznego)  ze skanowanej płaszczyzny do pamięci komputera</a:t>
            </a:r>
            <a:r>
              <a:rPr lang="pl-PL" dirty="0" smtClean="0"/>
              <a:t>.</a:t>
            </a:r>
            <a:r>
              <a:rPr lang="pl-PL" dirty="0"/>
              <a:t> Jakość skanowania przez skaner mierzona jest w jednostce </a:t>
            </a:r>
            <a:r>
              <a:rPr lang="pl-PL" dirty="0" err="1"/>
              <a:t>dpi</a:t>
            </a:r>
            <a:r>
              <a:rPr lang="pl-PL" dirty="0"/>
              <a:t> (ang. </a:t>
            </a:r>
            <a:r>
              <a:rPr lang="pl-PL" i="1" dirty="0" err="1"/>
              <a:t>dots</a:t>
            </a:r>
            <a:r>
              <a:rPr lang="pl-PL" i="1" dirty="0"/>
              <a:t> per </a:t>
            </a:r>
            <a:r>
              <a:rPr lang="pl-PL" i="1" dirty="0" err="1"/>
              <a:t>inch</a:t>
            </a:r>
            <a:r>
              <a:rPr lang="pl-PL" i="1" dirty="0"/>
              <a:t> </a:t>
            </a:r>
            <a:r>
              <a:rPr lang="pl-PL" dirty="0"/>
              <a:t>- punkty na cal), jest to jednostka rozdzielczości zarówno skanerów jak i drukarek. Im więcej </a:t>
            </a:r>
            <a:r>
              <a:rPr lang="pl-PL" dirty="0" err="1"/>
              <a:t>dpi</a:t>
            </a:r>
            <a:r>
              <a:rPr lang="pl-PL" dirty="0"/>
              <a:t>, czyli im więcej punktów na jednostce długości jest w stanie odczytać skaner, tym dokładniejszy jest uzyskany obraz.</a:t>
            </a:r>
          </a:p>
        </p:txBody>
      </p:sp>
      <p:pic>
        <p:nvPicPr>
          <p:cNvPr id="5122" name="Picture 2" descr="C:\Users\Marcin\Desktop\ska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528" y="4941168"/>
            <a:ext cx="2930664" cy="172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3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wejścia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61992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Kamera</a:t>
            </a:r>
            <a:r>
              <a:rPr lang="pl-PL" dirty="0" smtClean="0"/>
              <a:t> zamienia </a:t>
            </a:r>
            <a:r>
              <a:rPr lang="pl-PL" dirty="0"/>
              <a:t>widziany obraz na informacje czytelne dla komputera. Kamera pozwala na video konferencje w </a:t>
            </a:r>
            <a:r>
              <a:rPr lang="pl-PL" dirty="0" err="1"/>
              <a:t>internecie</a:t>
            </a:r>
            <a:r>
              <a:rPr lang="pl-PL" dirty="0"/>
              <a:t>. Ustawiamy ją zazwyczaj na podwyższeniu, aby dobrze </a:t>
            </a:r>
            <a:r>
              <a:rPr lang="pl-PL" dirty="0" smtClean="0"/>
              <a:t>mieścić </a:t>
            </a:r>
            <a:r>
              <a:rPr lang="pl-PL" dirty="0"/>
              <a:t>się w kadrze (najczęściej na górnej krawędzi obudowy monitora).</a:t>
            </a:r>
          </a:p>
        </p:txBody>
      </p:sp>
      <p:pic>
        <p:nvPicPr>
          <p:cNvPr id="6146" name="Picture 2" descr="C:\Users\Marcin\Desktop\k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61048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500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Urządzenie wejścia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9019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Mikrofon</a:t>
            </a:r>
            <a:r>
              <a:rPr lang="pl-PL" dirty="0" smtClean="0"/>
              <a:t> – urządzenie zamieniające głos (dźwięk) na informacje czytelne dla komputera. </a:t>
            </a:r>
            <a:r>
              <a:rPr lang="pl-PL" dirty="0"/>
              <a:t> </a:t>
            </a:r>
            <a:r>
              <a:rPr lang="pl-PL" dirty="0" smtClean="0"/>
              <a:t>Przydatny </a:t>
            </a:r>
            <a:r>
              <a:rPr lang="pl-PL" dirty="0"/>
              <a:t>zwłaszcza w czasie pracy z aplikacjami multimedialnymi, takimi jak </a:t>
            </a:r>
            <a:r>
              <a:rPr lang="pl-PL" dirty="0" smtClean="0"/>
              <a:t>np. programy </a:t>
            </a:r>
            <a:r>
              <a:rPr lang="pl-PL" dirty="0"/>
              <a:t>do nauki języków </a:t>
            </a:r>
            <a:r>
              <a:rPr lang="pl-PL" dirty="0" smtClean="0"/>
              <a:t>obcych.</a:t>
            </a:r>
            <a:endParaRPr lang="pl-PL" dirty="0"/>
          </a:p>
        </p:txBody>
      </p:sp>
      <p:pic>
        <p:nvPicPr>
          <p:cNvPr id="7170" name="Picture 2" descr="C:\Users\Marcin\Desktop\m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001" y="3513137"/>
            <a:ext cx="162877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68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499</Words>
  <Application>Microsoft Office PowerPoint</Application>
  <PresentationFormat>Pokaz na ekranie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Miejski</vt:lpstr>
      <vt:lpstr>Urządzenie wej/wyj</vt:lpstr>
      <vt:lpstr>Urządzenia wejścia/wyjścia</vt:lpstr>
      <vt:lpstr>Urządzenia wejścia</vt:lpstr>
      <vt:lpstr>Urządzenie wejścia</vt:lpstr>
      <vt:lpstr>Urządzenie wejścia</vt:lpstr>
      <vt:lpstr>Urządzenia wejścia</vt:lpstr>
      <vt:lpstr>Urządzenie wejścia</vt:lpstr>
      <vt:lpstr>Urządzenie wejścia</vt:lpstr>
      <vt:lpstr>Urządzenie wejścia</vt:lpstr>
      <vt:lpstr>Urządzenia wejścia</vt:lpstr>
      <vt:lpstr>Urządzenie wyjścia</vt:lpstr>
      <vt:lpstr>Urządzenie wyjścia</vt:lpstr>
      <vt:lpstr>Urządzenia wyjścia</vt:lpstr>
      <vt:lpstr>Urządzenie wyjścia</vt:lpstr>
      <vt:lpstr>Urządzenie wejścia i wyjścia</vt:lpstr>
      <vt:lpstr>Urządzenie wejścia i wyjścia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Urządzenie wej/wyj</dc:title>
  <dc:creator>Marcin</dc:creator>
  <cp:lastModifiedBy>staff</cp:lastModifiedBy>
  <cp:revision>21</cp:revision>
  <dcterms:created xsi:type="dcterms:W3CDTF">2015-09-14T16:16:35Z</dcterms:created>
  <dcterms:modified xsi:type="dcterms:W3CDTF">2015-09-16T14:43:58Z</dcterms:modified>
</cp:coreProperties>
</file>